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Times New Roman Bold" panose="02020803070505020304" pitchFamily="18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9588" y="97485"/>
            <a:ext cx="3547056" cy="2964106"/>
          </a:xfrm>
          <a:custGeom>
            <a:avLst/>
            <a:gdLst/>
            <a:ahLst/>
            <a:cxnLst/>
            <a:rect l="l" t="t" r="r" b="b"/>
            <a:pathLst>
              <a:path w="3547056" h="2964106">
                <a:moveTo>
                  <a:pt x="0" y="0"/>
                </a:moveTo>
                <a:lnTo>
                  <a:pt x="3547056" y="0"/>
                </a:lnTo>
                <a:lnTo>
                  <a:pt x="3547056" y="2964106"/>
                </a:lnTo>
                <a:lnTo>
                  <a:pt x="0" y="2964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374650"/>
            <a:ext cx="3117556" cy="4912396"/>
          </a:xfrm>
          <a:custGeom>
            <a:avLst/>
            <a:gdLst/>
            <a:ahLst/>
            <a:cxnLst/>
            <a:rect l="l" t="t" r="r" b="b"/>
            <a:pathLst>
              <a:path w="3117556" h="4912396">
                <a:moveTo>
                  <a:pt x="0" y="0"/>
                </a:moveTo>
                <a:lnTo>
                  <a:pt x="3117556" y="0"/>
                </a:lnTo>
                <a:lnTo>
                  <a:pt x="3117556" y="4912396"/>
                </a:lnTo>
                <a:lnTo>
                  <a:pt x="0" y="4912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03225" y="8518833"/>
            <a:ext cx="7864214" cy="6756416"/>
          </a:xfrm>
          <a:custGeom>
            <a:avLst/>
            <a:gdLst/>
            <a:ahLst/>
            <a:cxnLst/>
            <a:rect l="l" t="t" r="r" b="b"/>
            <a:pathLst>
              <a:path w="7864214" h="6756416">
                <a:moveTo>
                  <a:pt x="0" y="0"/>
                </a:moveTo>
                <a:lnTo>
                  <a:pt x="7864214" y="0"/>
                </a:lnTo>
                <a:lnTo>
                  <a:pt x="7864214" y="6756416"/>
                </a:lnTo>
                <a:lnTo>
                  <a:pt x="0" y="6756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94500" y="6166050"/>
            <a:ext cx="7493514" cy="4120994"/>
          </a:xfrm>
          <a:custGeom>
            <a:avLst/>
            <a:gdLst/>
            <a:ahLst/>
            <a:cxnLst/>
            <a:rect l="l" t="t" r="r" b="b"/>
            <a:pathLst>
              <a:path w="7493514" h="4120994">
                <a:moveTo>
                  <a:pt x="0" y="0"/>
                </a:moveTo>
                <a:lnTo>
                  <a:pt x="7493514" y="0"/>
                </a:lnTo>
                <a:lnTo>
                  <a:pt x="7493514" y="4120994"/>
                </a:lnTo>
                <a:lnTo>
                  <a:pt x="0" y="41209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71043" y="7332502"/>
            <a:ext cx="2769173" cy="2881768"/>
          </a:xfrm>
          <a:custGeom>
            <a:avLst/>
            <a:gdLst/>
            <a:ahLst/>
            <a:cxnLst/>
            <a:rect l="l" t="t" r="r" b="b"/>
            <a:pathLst>
              <a:path w="2769173" h="2881768">
                <a:moveTo>
                  <a:pt x="0" y="0"/>
                </a:moveTo>
                <a:lnTo>
                  <a:pt x="2769173" y="0"/>
                </a:lnTo>
                <a:lnTo>
                  <a:pt x="2769173" y="2881768"/>
                </a:lnTo>
                <a:lnTo>
                  <a:pt x="0" y="2881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80289" y="-1018733"/>
            <a:ext cx="3478732" cy="5502218"/>
          </a:xfrm>
          <a:custGeom>
            <a:avLst/>
            <a:gdLst/>
            <a:ahLst/>
            <a:cxnLst/>
            <a:rect l="l" t="t" r="r" b="b"/>
            <a:pathLst>
              <a:path w="3478732" h="5502218">
                <a:moveTo>
                  <a:pt x="0" y="0"/>
                </a:moveTo>
                <a:lnTo>
                  <a:pt x="3478732" y="0"/>
                </a:lnTo>
                <a:lnTo>
                  <a:pt x="3478732" y="5502217"/>
                </a:lnTo>
                <a:lnTo>
                  <a:pt x="0" y="5502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13568" y="1271758"/>
            <a:ext cx="6455377" cy="6423451"/>
          </a:xfrm>
          <a:custGeom>
            <a:avLst/>
            <a:gdLst/>
            <a:ahLst/>
            <a:cxnLst/>
            <a:rect l="l" t="t" r="r" b="b"/>
            <a:pathLst>
              <a:path w="6455377" h="6423451">
                <a:moveTo>
                  <a:pt x="0" y="0"/>
                </a:moveTo>
                <a:lnTo>
                  <a:pt x="6455378" y="0"/>
                </a:lnTo>
                <a:lnTo>
                  <a:pt x="6455378" y="6423452"/>
                </a:lnTo>
                <a:lnTo>
                  <a:pt x="0" y="6423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8812" y="2452091"/>
            <a:ext cx="9594757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1" dirty="0" err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LifeBot</a:t>
            </a:r>
            <a:r>
              <a:rPr lang="en-US" sz="8800" b="1" dirty="0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 AI health companion for everyone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86" y="-115296"/>
            <a:ext cx="18326080" cy="10402296"/>
          </a:xfrm>
          <a:custGeom>
            <a:avLst/>
            <a:gdLst/>
            <a:ahLst/>
            <a:cxnLst/>
            <a:rect l="l" t="t" r="r" b="b"/>
            <a:pathLst>
              <a:path w="18326080" h="10402296">
                <a:moveTo>
                  <a:pt x="0" y="0"/>
                </a:moveTo>
                <a:lnTo>
                  <a:pt x="18326080" y="0"/>
                </a:lnTo>
                <a:lnTo>
                  <a:pt x="18326080" y="10402296"/>
                </a:lnTo>
                <a:lnTo>
                  <a:pt x="0" y="10402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8675" y="9217283"/>
            <a:ext cx="7864214" cy="6756416"/>
          </a:xfrm>
          <a:custGeom>
            <a:avLst/>
            <a:gdLst/>
            <a:ahLst/>
            <a:cxnLst/>
            <a:rect l="l" t="t" r="r" b="b"/>
            <a:pathLst>
              <a:path w="7864214" h="6756416">
                <a:moveTo>
                  <a:pt x="0" y="0"/>
                </a:moveTo>
                <a:lnTo>
                  <a:pt x="7864214" y="0"/>
                </a:lnTo>
                <a:lnTo>
                  <a:pt x="7864214" y="6756416"/>
                </a:lnTo>
                <a:lnTo>
                  <a:pt x="0" y="675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52203" y="2318025"/>
            <a:ext cx="10164653" cy="6899258"/>
          </a:xfrm>
          <a:custGeom>
            <a:avLst/>
            <a:gdLst/>
            <a:ahLst/>
            <a:cxnLst/>
            <a:rect l="l" t="t" r="r" b="b"/>
            <a:pathLst>
              <a:path w="10164653" h="6899258">
                <a:moveTo>
                  <a:pt x="0" y="0"/>
                </a:moveTo>
                <a:lnTo>
                  <a:pt x="10164652" y="0"/>
                </a:lnTo>
                <a:lnTo>
                  <a:pt x="10164652" y="6899258"/>
                </a:lnTo>
                <a:lnTo>
                  <a:pt x="0" y="6899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867175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 : SpO2 and Pulse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8474" y="5188658"/>
            <a:ext cx="2100402" cy="63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56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MAX30102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984156" y="5050954"/>
            <a:ext cx="1674324" cy="5233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12688150" y="4647303"/>
            <a:ext cx="1519180" cy="8770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14216855" y="4274880"/>
            <a:ext cx="1313383" cy="59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  <a:spcBef>
                <a:spcPct val="0"/>
              </a:spcBef>
            </a:pPr>
            <a:r>
              <a:rPr lang="en-US" sz="351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ESP32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007346" y="8305401"/>
            <a:ext cx="3057529" cy="8935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398940" y="8947965"/>
            <a:ext cx="2608406" cy="55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3221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OLED Display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2525" y="3511835"/>
            <a:ext cx="956295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Software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6159100"/>
            <a:ext cx="5520672" cy="4127920"/>
          </a:xfrm>
          <a:custGeom>
            <a:avLst/>
            <a:gdLst/>
            <a:ahLst/>
            <a:cxnLst/>
            <a:rect l="l" t="t" r="r" b="b"/>
            <a:pathLst>
              <a:path w="5520672" h="4127920">
                <a:moveTo>
                  <a:pt x="0" y="0"/>
                </a:moveTo>
                <a:lnTo>
                  <a:pt x="5520672" y="0"/>
                </a:lnTo>
                <a:lnTo>
                  <a:pt x="5520672" y="4127920"/>
                </a:lnTo>
                <a:lnTo>
                  <a:pt x="0" y="412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" y="-4973666"/>
            <a:ext cx="10180712" cy="9498230"/>
          </a:xfrm>
          <a:custGeom>
            <a:avLst/>
            <a:gdLst/>
            <a:ahLst/>
            <a:cxnLst/>
            <a:rect l="l" t="t" r="r" b="b"/>
            <a:pathLst>
              <a:path w="10180712" h="9498230">
                <a:moveTo>
                  <a:pt x="0" y="0"/>
                </a:moveTo>
                <a:lnTo>
                  <a:pt x="10180712" y="0"/>
                </a:lnTo>
                <a:lnTo>
                  <a:pt x="10180712" y="9498230"/>
                </a:lnTo>
                <a:lnTo>
                  <a:pt x="0" y="949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94354" y="1079000"/>
            <a:ext cx="2889598" cy="9323370"/>
          </a:xfrm>
          <a:custGeom>
            <a:avLst/>
            <a:gdLst/>
            <a:ahLst/>
            <a:cxnLst/>
            <a:rect l="l" t="t" r="r" b="b"/>
            <a:pathLst>
              <a:path w="2889598" h="9323370">
                <a:moveTo>
                  <a:pt x="0" y="0"/>
                </a:moveTo>
                <a:lnTo>
                  <a:pt x="2889598" y="0"/>
                </a:lnTo>
                <a:lnTo>
                  <a:pt x="2889598" y="9323370"/>
                </a:lnTo>
                <a:lnTo>
                  <a:pt x="0" y="932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2525" y="5594077"/>
            <a:ext cx="9562950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How will the data flow from Hardware to Application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624" y="0"/>
            <a:ext cx="18396624" cy="10378194"/>
          </a:xfrm>
          <a:custGeom>
            <a:avLst/>
            <a:gdLst/>
            <a:ahLst/>
            <a:cxnLst/>
            <a:rect l="l" t="t" r="r" b="b"/>
            <a:pathLst>
              <a:path w="18396624" h="10378194">
                <a:moveTo>
                  <a:pt x="0" y="0"/>
                </a:moveTo>
                <a:lnTo>
                  <a:pt x="18396624" y="0"/>
                </a:lnTo>
                <a:lnTo>
                  <a:pt x="18396624" y="10378194"/>
                </a:lnTo>
                <a:lnTo>
                  <a:pt x="0" y="1037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848125"/>
            <a:ext cx="152389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 Model Workflow</a:t>
            </a:r>
          </a:p>
        </p:txBody>
      </p:sp>
      <p:sp>
        <p:nvSpPr>
          <p:cNvPr id="4" name="Freeform 4"/>
          <p:cNvSpPr/>
          <p:nvPr/>
        </p:nvSpPr>
        <p:spPr>
          <a:xfrm>
            <a:off x="15797543" y="-955641"/>
            <a:ext cx="7964379" cy="7978297"/>
          </a:xfrm>
          <a:custGeom>
            <a:avLst/>
            <a:gdLst/>
            <a:ahLst/>
            <a:cxnLst/>
            <a:rect l="l" t="t" r="r" b="b"/>
            <a:pathLst>
              <a:path w="7964379" h="7978297">
                <a:moveTo>
                  <a:pt x="0" y="0"/>
                </a:moveTo>
                <a:lnTo>
                  <a:pt x="7964379" y="0"/>
                </a:lnTo>
                <a:lnTo>
                  <a:pt x="7964379" y="7978297"/>
                </a:lnTo>
                <a:lnTo>
                  <a:pt x="0" y="797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8850" y="2379035"/>
            <a:ext cx="15380010" cy="556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Medical reports &amp; real time health data are sent from the backend to the ML model via Fast API/Flask.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OCR (Tesseract/Google Vision API) extracts text from scanned reports and PDFs.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NLP (spaCy/NLTK/Transformers) processes extracted data and identifies key health parameters.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Machine learning models (TensorFlow/PyTorch/Scikit-learn) analyze health patterns and predict risks. </a:t>
            </a:r>
          </a:p>
          <a:p>
            <a:pPr marL="1080143" lvl="1" indent="-540071"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Risk assessment and doctor recommendations are generated and returned to the backend via REST API.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2942" y="-2977967"/>
            <a:ext cx="7247170" cy="8281581"/>
          </a:xfrm>
          <a:custGeom>
            <a:avLst/>
            <a:gdLst/>
            <a:ahLst/>
            <a:cxnLst/>
            <a:rect l="l" t="t" r="r" b="b"/>
            <a:pathLst>
              <a:path w="7247170" h="8281581">
                <a:moveTo>
                  <a:pt x="0" y="0"/>
                </a:moveTo>
                <a:lnTo>
                  <a:pt x="7247170" y="0"/>
                </a:lnTo>
                <a:lnTo>
                  <a:pt x="7247170" y="8281580"/>
                </a:lnTo>
                <a:lnTo>
                  <a:pt x="0" y="828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158" y="-152400"/>
            <a:ext cx="18404166" cy="10487096"/>
          </a:xfrm>
          <a:custGeom>
            <a:avLst/>
            <a:gdLst/>
            <a:ahLst/>
            <a:cxnLst/>
            <a:rect l="l" t="t" r="r" b="b"/>
            <a:pathLst>
              <a:path w="18404166" h="10487096">
                <a:moveTo>
                  <a:pt x="0" y="0"/>
                </a:moveTo>
                <a:lnTo>
                  <a:pt x="18404166" y="0"/>
                </a:lnTo>
                <a:lnTo>
                  <a:pt x="18404166" y="10487096"/>
                </a:lnTo>
                <a:lnTo>
                  <a:pt x="0" y="1048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0069" y="582970"/>
            <a:ext cx="17047861" cy="9121059"/>
          </a:xfrm>
          <a:custGeom>
            <a:avLst/>
            <a:gdLst/>
            <a:ahLst/>
            <a:cxnLst/>
            <a:rect l="l" t="t" r="r" b="b"/>
            <a:pathLst>
              <a:path w="17047861" h="9121059">
                <a:moveTo>
                  <a:pt x="0" y="0"/>
                </a:moveTo>
                <a:lnTo>
                  <a:pt x="17047862" y="0"/>
                </a:lnTo>
                <a:lnTo>
                  <a:pt x="17047862" y="9121060"/>
                </a:lnTo>
                <a:lnTo>
                  <a:pt x="0" y="9121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3" r="-833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86" y="-115296"/>
            <a:ext cx="18326080" cy="10402296"/>
          </a:xfrm>
          <a:custGeom>
            <a:avLst/>
            <a:gdLst/>
            <a:ahLst/>
            <a:cxnLst/>
            <a:rect l="l" t="t" r="r" b="b"/>
            <a:pathLst>
              <a:path w="18326080" h="10402296">
                <a:moveTo>
                  <a:pt x="0" y="0"/>
                </a:moveTo>
                <a:lnTo>
                  <a:pt x="18326080" y="0"/>
                </a:lnTo>
                <a:lnTo>
                  <a:pt x="18326080" y="10402296"/>
                </a:lnTo>
                <a:lnTo>
                  <a:pt x="0" y="10402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8675" y="9217283"/>
            <a:ext cx="7864214" cy="6756416"/>
          </a:xfrm>
          <a:custGeom>
            <a:avLst/>
            <a:gdLst/>
            <a:ahLst/>
            <a:cxnLst/>
            <a:rect l="l" t="t" r="r" b="b"/>
            <a:pathLst>
              <a:path w="7864214" h="6756416">
                <a:moveTo>
                  <a:pt x="0" y="0"/>
                </a:moveTo>
                <a:lnTo>
                  <a:pt x="7864214" y="0"/>
                </a:lnTo>
                <a:lnTo>
                  <a:pt x="7864214" y="6756416"/>
                </a:lnTo>
                <a:lnTo>
                  <a:pt x="0" y="675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9209" y="827451"/>
            <a:ext cx="4650719" cy="9567555"/>
          </a:xfrm>
          <a:custGeom>
            <a:avLst/>
            <a:gdLst/>
            <a:ahLst/>
            <a:cxnLst/>
            <a:rect l="l" t="t" r="r" b="b"/>
            <a:pathLst>
              <a:path w="4650719" h="9567555">
                <a:moveTo>
                  <a:pt x="0" y="0"/>
                </a:moveTo>
                <a:lnTo>
                  <a:pt x="4650719" y="0"/>
                </a:lnTo>
                <a:lnTo>
                  <a:pt x="4650719" y="9567555"/>
                </a:lnTo>
                <a:lnTo>
                  <a:pt x="0" y="9567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45495" y="827451"/>
            <a:ext cx="5997453" cy="11768040"/>
          </a:xfrm>
          <a:custGeom>
            <a:avLst/>
            <a:gdLst/>
            <a:ahLst/>
            <a:cxnLst/>
            <a:rect l="l" t="t" r="r" b="b"/>
            <a:pathLst>
              <a:path w="5997453" h="11768040">
                <a:moveTo>
                  <a:pt x="0" y="0"/>
                </a:moveTo>
                <a:lnTo>
                  <a:pt x="5997452" y="0"/>
                </a:lnTo>
                <a:lnTo>
                  <a:pt x="5997452" y="11768040"/>
                </a:lnTo>
                <a:lnTo>
                  <a:pt x="0" y="1176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38" b="-123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479" y="-39324"/>
            <a:ext cx="152251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Existing Competitors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624" y="0"/>
            <a:ext cx="18396624" cy="10378194"/>
          </a:xfrm>
          <a:custGeom>
            <a:avLst/>
            <a:gdLst/>
            <a:ahLst/>
            <a:cxnLst/>
            <a:rect l="l" t="t" r="r" b="b"/>
            <a:pathLst>
              <a:path w="18396624" h="10378194">
                <a:moveTo>
                  <a:pt x="0" y="0"/>
                </a:moveTo>
                <a:lnTo>
                  <a:pt x="18396624" y="0"/>
                </a:lnTo>
                <a:lnTo>
                  <a:pt x="18396624" y="10378194"/>
                </a:lnTo>
                <a:lnTo>
                  <a:pt x="0" y="1037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848125"/>
            <a:ext cx="152389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Frontend</a:t>
            </a:r>
          </a:p>
        </p:txBody>
      </p:sp>
      <p:sp>
        <p:nvSpPr>
          <p:cNvPr id="4" name="Freeform 4"/>
          <p:cNvSpPr/>
          <p:nvPr/>
        </p:nvSpPr>
        <p:spPr>
          <a:xfrm>
            <a:off x="15797543" y="-955641"/>
            <a:ext cx="7964379" cy="7978297"/>
          </a:xfrm>
          <a:custGeom>
            <a:avLst/>
            <a:gdLst/>
            <a:ahLst/>
            <a:cxnLst/>
            <a:rect l="l" t="t" r="r" b="b"/>
            <a:pathLst>
              <a:path w="7964379" h="7978297">
                <a:moveTo>
                  <a:pt x="0" y="0"/>
                </a:moveTo>
                <a:lnTo>
                  <a:pt x="7964379" y="0"/>
                </a:lnTo>
                <a:lnTo>
                  <a:pt x="7964379" y="7978297"/>
                </a:lnTo>
                <a:lnTo>
                  <a:pt x="0" y="797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8850" y="2379035"/>
            <a:ext cx="15380010" cy="667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logs in using Firebase/Auth0 authentication integrated via React Native/Flutter.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Medical reports are uploaded and scanned using the app’s built-in camera with OCR (Tesseract/Google Vision API).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Health data from Bluetooth (BLE) devices is read and transmitted to the app using reactnative-ble-plx.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app communicates with the backend via Axios/Fetch API to request AI insights. </a:t>
            </a:r>
          </a:p>
          <a:p>
            <a:pPr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Received AI-based health recommendations and alerts are displayed using Redux Toolkit &amp; Material UI/Tailwind CSS. </a:t>
            </a:r>
          </a:p>
          <a:p>
            <a:pPr marL="1080143" lvl="1" indent="-540071" algn="just">
              <a:lnSpc>
                <a:spcPts val="4370"/>
              </a:lnSpc>
            </a:pPr>
            <a:r>
              <a:rPr lang="en-US" sz="3166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Push notifications for critical alerts are managed using Firebase Cloud Messaging (FCM)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624" y="0"/>
            <a:ext cx="18396624" cy="10378194"/>
          </a:xfrm>
          <a:custGeom>
            <a:avLst/>
            <a:gdLst/>
            <a:ahLst/>
            <a:cxnLst/>
            <a:rect l="l" t="t" r="r" b="b"/>
            <a:pathLst>
              <a:path w="18396624" h="10378194">
                <a:moveTo>
                  <a:pt x="0" y="0"/>
                </a:moveTo>
                <a:lnTo>
                  <a:pt x="18396624" y="0"/>
                </a:lnTo>
                <a:lnTo>
                  <a:pt x="18396624" y="10378194"/>
                </a:lnTo>
                <a:lnTo>
                  <a:pt x="0" y="1037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848125"/>
            <a:ext cx="152389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</a:t>
            </a:r>
          </a:p>
        </p:txBody>
      </p:sp>
      <p:sp>
        <p:nvSpPr>
          <p:cNvPr id="4" name="Freeform 4"/>
          <p:cNvSpPr/>
          <p:nvPr/>
        </p:nvSpPr>
        <p:spPr>
          <a:xfrm>
            <a:off x="15797543" y="-955641"/>
            <a:ext cx="7964379" cy="7978297"/>
          </a:xfrm>
          <a:custGeom>
            <a:avLst/>
            <a:gdLst/>
            <a:ahLst/>
            <a:cxnLst/>
            <a:rect l="l" t="t" r="r" b="b"/>
            <a:pathLst>
              <a:path w="7964379" h="7978297">
                <a:moveTo>
                  <a:pt x="0" y="0"/>
                </a:moveTo>
                <a:lnTo>
                  <a:pt x="7964379" y="0"/>
                </a:lnTo>
                <a:lnTo>
                  <a:pt x="7964379" y="7978297"/>
                </a:lnTo>
                <a:lnTo>
                  <a:pt x="0" y="797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8850" y="2379035"/>
            <a:ext cx="15711018" cy="737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authentication and access control are managed using JWT/OAuth via Node.js (Express.js) or Django REST Framework.</a:t>
            </a:r>
          </a:p>
          <a:p>
            <a:pPr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API Gateway (Kong/Nginx) routes frontend requests to appropriate backend microservices. </a:t>
            </a:r>
          </a:p>
          <a:p>
            <a:pPr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Health data from Bluetooth (BLE) devices is first received by the mobile app and then transmiƩed to the backend via REST API calls. </a:t>
            </a:r>
          </a:p>
          <a:p>
            <a:pPr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Backend's Bluetooth Data Processing Service: Validates and structures incoming health readings and  stores data in PostgreSQL/MySQL (for structured health records).</a:t>
            </a:r>
          </a:p>
          <a:p>
            <a:pPr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5.Microservices communicate using REST APIs &amp; Message Queues (RabbitMQ/KaŅa) to ensure asynchronous processing. </a:t>
            </a:r>
          </a:p>
          <a:p>
            <a:pPr marL="1103389" lvl="1" indent="-551695" algn="just">
              <a:lnSpc>
                <a:spcPts val="4464"/>
              </a:lnSpc>
            </a:pPr>
            <a:r>
              <a:rPr lang="en-US" sz="3234">
                <a:solidFill>
                  <a:srgbClr val="3425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Docker &amp; Kubernetes are used to containerize and orchestrate backend microservices for deployment.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2942" y="-2977967"/>
            <a:ext cx="7247170" cy="8281581"/>
          </a:xfrm>
          <a:custGeom>
            <a:avLst/>
            <a:gdLst/>
            <a:ahLst/>
            <a:cxnLst/>
            <a:rect l="l" t="t" r="r" b="b"/>
            <a:pathLst>
              <a:path w="7247170" h="8281581">
                <a:moveTo>
                  <a:pt x="0" y="0"/>
                </a:moveTo>
                <a:lnTo>
                  <a:pt x="7247170" y="0"/>
                </a:lnTo>
                <a:lnTo>
                  <a:pt x="7247170" y="8281580"/>
                </a:lnTo>
                <a:lnTo>
                  <a:pt x="0" y="828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158" y="-152400"/>
            <a:ext cx="18404166" cy="10487096"/>
          </a:xfrm>
          <a:custGeom>
            <a:avLst/>
            <a:gdLst/>
            <a:ahLst/>
            <a:cxnLst/>
            <a:rect l="l" t="t" r="r" b="b"/>
            <a:pathLst>
              <a:path w="18404166" h="10487096">
                <a:moveTo>
                  <a:pt x="0" y="0"/>
                </a:moveTo>
                <a:lnTo>
                  <a:pt x="18404166" y="0"/>
                </a:lnTo>
                <a:lnTo>
                  <a:pt x="18404166" y="10487096"/>
                </a:lnTo>
                <a:lnTo>
                  <a:pt x="0" y="1048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78834" y="1028700"/>
            <a:ext cx="10285389" cy="8940780"/>
          </a:xfrm>
          <a:custGeom>
            <a:avLst/>
            <a:gdLst/>
            <a:ahLst/>
            <a:cxnLst/>
            <a:rect l="l" t="t" r="r" b="b"/>
            <a:pathLst>
              <a:path w="10285389" h="8940780">
                <a:moveTo>
                  <a:pt x="0" y="0"/>
                </a:moveTo>
                <a:lnTo>
                  <a:pt x="10285389" y="0"/>
                </a:lnTo>
                <a:lnTo>
                  <a:pt x="10285389" y="8940780"/>
                </a:lnTo>
                <a:lnTo>
                  <a:pt x="0" y="8940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9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1425" y="-85725"/>
            <a:ext cx="15225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Individual Roles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624" y="0"/>
            <a:ext cx="18396624" cy="10378194"/>
          </a:xfrm>
          <a:custGeom>
            <a:avLst/>
            <a:gdLst/>
            <a:ahLst/>
            <a:cxnLst/>
            <a:rect l="l" t="t" r="r" b="b"/>
            <a:pathLst>
              <a:path w="18396624" h="10378194">
                <a:moveTo>
                  <a:pt x="0" y="0"/>
                </a:moveTo>
                <a:lnTo>
                  <a:pt x="18396624" y="0"/>
                </a:lnTo>
                <a:lnTo>
                  <a:pt x="18396624" y="10378194"/>
                </a:lnTo>
                <a:lnTo>
                  <a:pt x="0" y="1037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848125"/>
            <a:ext cx="152389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305811" y="0"/>
            <a:ext cx="7964379" cy="7978297"/>
          </a:xfrm>
          <a:custGeom>
            <a:avLst/>
            <a:gdLst/>
            <a:ahLst/>
            <a:cxnLst/>
            <a:rect l="l" t="t" r="r" b="b"/>
            <a:pathLst>
              <a:path w="7964379" h="7978297">
                <a:moveTo>
                  <a:pt x="0" y="0"/>
                </a:moveTo>
                <a:lnTo>
                  <a:pt x="7964378" y="0"/>
                </a:lnTo>
                <a:lnTo>
                  <a:pt x="7964378" y="7978297"/>
                </a:lnTo>
                <a:lnTo>
                  <a:pt x="0" y="797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08624" y="2500051"/>
            <a:ext cx="15282427" cy="547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1"/>
              </a:lnSpc>
            </a:pPr>
            <a:r>
              <a:rPr lang="en-US" sz="33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            </a:t>
            </a:r>
            <a:r>
              <a:rPr lang="en-US" sz="3399" b="1">
                <a:solidFill>
                  <a:srgbClr val="342520"/>
                </a:solidFill>
                <a:latin typeface="Arimo Bold"/>
                <a:ea typeface="Arimo Bold"/>
                <a:cs typeface="Arimo Bold"/>
                <a:sym typeface="Arimo Bold"/>
              </a:rPr>
              <a:t>So at the end of our capstone project we aim to achieve:</a:t>
            </a:r>
          </a:p>
          <a:p>
            <a:pPr algn="just">
              <a:lnSpc>
                <a:spcPts val="4342"/>
              </a:lnSpc>
            </a:pPr>
            <a:endParaRPr lang="en-US" sz="3399" b="1">
              <a:solidFill>
                <a:srgbClr val="34252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1358739" lvl="2" indent="-452913" algn="just">
              <a:lnSpc>
                <a:spcPts val="4342"/>
              </a:lnSpc>
              <a:buFont typeface="Arial"/>
              <a:buChar char="⚬"/>
            </a:pPr>
            <a:r>
              <a:rPr lang="en-US" sz="3146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To develop an AI-powered health monitoring system using advanced sensing techniques.</a:t>
            </a:r>
          </a:p>
          <a:p>
            <a:pPr marL="1358739" lvl="2" indent="-452913" algn="just">
              <a:lnSpc>
                <a:spcPts val="4342"/>
              </a:lnSpc>
              <a:buFont typeface="Arial"/>
              <a:buChar char="⚬"/>
            </a:pPr>
            <a:r>
              <a:rPr lang="en-US" sz="3146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To use AI analytics for real-time risk detection and automated health reporting.</a:t>
            </a:r>
          </a:p>
          <a:p>
            <a:pPr marL="1358739" lvl="2" indent="-452913" algn="just">
              <a:lnSpc>
                <a:spcPts val="4342"/>
              </a:lnSpc>
              <a:buFont typeface="Arial"/>
              <a:buChar char="⚬"/>
            </a:pPr>
            <a:r>
              <a:rPr lang="en-US" sz="3146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To provide personalized health and lifestyle recommendations based on medical conditions.</a:t>
            </a:r>
          </a:p>
          <a:p>
            <a:pPr marL="1358739" lvl="2" indent="-452913" algn="just">
              <a:lnSpc>
                <a:spcPts val="4342"/>
              </a:lnSpc>
              <a:buFont typeface="Arial"/>
              <a:buChar char="⚬"/>
            </a:pPr>
            <a:r>
              <a:rPr lang="en-US" sz="3146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To ensure secure, scalable data management with cloud integration and a user-friendly mobile interface.</a:t>
            </a:r>
          </a:p>
          <a:p>
            <a:pPr marL="1073289" lvl="1" indent="-536645" algn="just">
              <a:lnSpc>
                <a:spcPts val="4342"/>
              </a:lnSpc>
            </a:pPr>
            <a:endParaRPr lang="en-US" sz="3146">
              <a:solidFill>
                <a:srgbClr val="34252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2525" y="3192675"/>
            <a:ext cx="956295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6159100"/>
            <a:ext cx="5520672" cy="4127920"/>
          </a:xfrm>
          <a:custGeom>
            <a:avLst/>
            <a:gdLst/>
            <a:ahLst/>
            <a:cxnLst/>
            <a:rect l="l" t="t" r="r" b="b"/>
            <a:pathLst>
              <a:path w="5520672" h="4127920">
                <a:moveTo>
                  <a:pt x="0" y="0"/>
                </a:moveTo>
                <a:lnTo>
                  <a:pt x="5520672" y="0"/>
                </a:lnTo>
                <a:lnTo>
                  <a:pt x="5520672" y="4127920"/>
                </a:lnTo>
                <a:lnTo>
                  <a:pt x="0" y="412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" y="-4973666"/>
            <a:ext cx="10180712" cy="9498230"/>
          </a:xfrm>
          <a:custGeom>
            <a:avLst/>
            <a:gdLst/>
            <a:ahLst/>
            <a:cxnLst/>
            <a:rect l="l" t="t" r="r" b="b"/>
            <a:pathLst>
              <a:path w="10180712" h="9498230">
                <a:moveTo>
                  <a:pt x="0" y="0"/>
                </a:moveTo>
                <a:lnTo>
                  <a:pt x="10180712" y="0"/>
                </a:lnTo>
                <a:lnTo>
                  <a:pt x="10180712" y="9498230"/>
                </a:lnTo>
                <a:lnTo>
                  <a:pt x="0" y="949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94354" y="1079000"/>
            <a:ext cx="2889598" cy="9323370"/>
          </a:xfrm>
          <a:custGeom>
            <a:avLst/>
            <a:gdLst/>
            <a:ahLst/>
            <a:cxnLst/>
            <a:rect l="l" t="t" r="r" b="b"/>
            <a:pathLst>
              <a:path w="2889598" h="9323370">
                <a:moveTo>
                  <a:pt x="0" y="0"/>
                </a:moveTo>
                <a:lnTo>
                  <a:pt x="2889598" y="0"/>
                </a:lnTo>
                <a:lnTo>
                  <a:pt x="2889598" y="9323370"/>
                </a:lnTo>
                <a:lnTo>
                  <a:pt x="0" y="932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2942" y="-2977967"/>
            <a:ext cx="7247170" cy="8281581"/>
          </a:xfrm>
          <a:custGeom>
            <a:avLst/>
            <a:gdLst/>
            <a:ahLst/>
            <a:cxnLst/>
            <a:rect l="l" t="t" r="r" b="b"/>
            <a:pathLst>
              <a:path w="7247170" h="8281581">
                <a:moveTo>
                  <a:pt x="0" y="0"/>
                </a:moveTo>
                <a:lnTo>
                  <a:pt x="7247170" y="0"/>
                </a:lnTo>
                <a:lnTo>
                  <a:pt x="7247170" y="8281580"/>
                </a:lnTo>
                <a:lnTo>
                  <a:pt x="0" y="828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6158" y="-152400"/>
            <a:ext cx="18404166" cy="10487096"/>
          </a:xfrm>
          <a:custGeom>
            <a:avLst/>
            <a:gdLst/>
            <a:ahLst/>
            <a:cxnLst/>
            <a:rect l="l" t="t" r="r" b="b"/>
            <a:pathLst>
              <a:path w="18404166" h="10487096">
                <a:moveTo>
                  <a:pt x="0" y="0"/>
                </a:moveTo>
                <a:lnTo>
                  <a:pt x="18404166" y="0"/>
                </a:lnTo>
                <a:lnTo>
                  <a:pt x="18404166" y="10487096"/>
                </a:lnTo>
                <a:lnTo>
                  <a:pt x="0" y="1048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848125"/>
            <a:ext cx="152251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340950"/>
            <a:ext cx="8115300" cy="534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Advanced Technology Integration – The system combines hardware sensors, AI for risk prediction, and a microservices-based software architecture using MQTT, REST APIs, PostgreSQL, MongoDB, and Docker.</a:t>
            </a:r>
          </a:p>
          <a:p>
            <a:pPr algn="just">
              <a:lnSpc>
                <a:spcPts val="3863"/>
              </a:lnSpc>
            </a:pPr>
            <a:endParaRPr lang="en-US" sz="2799">
              <a:solidFill>
                <a:srgbClr val="34252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04520" lvl="1" indent="-302260" algn="just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Goal &amp; Innovation – We aim to improve accessibility, accuracy, and ease of use while introducing new features in both hardware and software for a better healthcare experience.</a:t>
            </a:r>
          </a:p>
          <a:p>
            <a:pPr algn="just">
              <a:lnSpc>
                <a:spcPts val="3863"/>
              </a:lnSpc>
            </a:pPr>
            <a:endParaRPr lang="en-US" sz="2799">
              <a:solidFill>
                <a:srgbClr val="34252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274275"/>
            <a:ext cx="7681425" cy="583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All-in-One Health Monitoring – Our device is a non-invasive diagnostic tool that measures multiple health parameters, including SpO₂, respiration rate, stress levels, BP, temperature, AQI, pulse, arrhythmia, and glucose trends.</a:t>
            </a:r>
          </a:p>
          <a:p>
            <a:pPr algn="just">
              <a:lnSpc>
                <a:spcPts val="3863"/>
              </a:lnSpc>
            </a:pPr>
            <a:endParaRPr lang="en-US" sz="2799">
              <a:solidFill>
                <a:srgbClr val="34252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04520" lvl="1" indent="-302260" algn="just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Smart Features &amp; Accessibility – It supports multilingual speech output and mobile app integration for real-time health tracking and automated medical report generation.</a:t>
            </a:r>
          </a:p>
          <a:p>
            <a:pPr algn="just">
              <a:lnSpc>
                <a:spcPts val="3863"/>
              </a:lnSpc>
            </a:pPr>
            <a:endParaRPr lang="en-US" sz="2799">
              <a:solidFill>
                <a:srgbClr val="34252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2525" y="3281552"/>
            <a:ext cx="956295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Novelty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62525" y="5518930"/>
            <a:ext cx="9562950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This has been a very heavy word for our group in the past few days</a:t>
            </a:r>
          </a:p>
        </p:txBody>
      </p:sp>
      <p:sp>
        <p:nvSpPr>
          <p:cNvPr id="4" name="Freeform 4"/>
          <p:cNvSpPr/>
          <p:nvPr/>
        </p:nvSpPr>
        <p:spPr>
          <a:xfrm>
            <a:off x="2" y="6159100"/>
            <a:ext cx="5520672" cy="4127920"/>
          </a:xfrm>
          <a:custGeom>
            <a:avLst/>
            <a:gdLst/>
            <a:ahLst/>
            <a:cxnLst/>
            <a:rect l="l" t="t" r="r" b="b"/>
            <a:pathLst>
              <a:path w="5520672" h="4127920">
                <a:moveTo>
                  <a:pt x="0" y="0"/>
                </a:moveTo>
                <a:lnTo>
                  <a:pt x="5520672" y="0"/>
                </a:lnTo>
                <a:lnTo>
                  <a:pt x="5520672" y="4127920"/>
                </a:lnTo>
                <a:lnTo>
                  <a:pt x="0" y="412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" y="-4973666"/>
            <a:ext cx="10180712" cy="9498230"/>
          </a:xfrm>
          <a:custGeom>
            <a:avLst/>
            <a:gdLst/>
            <a:ahLst/>
            <a:cxnLst/>
            <a:rect l="l" t="t" r="r" b="b"/>
            <a:pathLst>
              <a:path w="10180712" h="9498230">
                <a:moveTo>
                  <a:pt x="0" y="0"/>
                </a:moveTo>
                <a:lnTo>
                  <a:pt x="10180712" y="0"/>
                </a:lnTo>
                <a:lnTo>
                  <a:pt x="10180712" y="9498230"/>
                </a:lnTo>
                <a:lnTo>
                  <a:pt x="0" y="949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94354" y="1079000"/>
            <a:ext cx="2889598" cy="9323370"/>
          </a:xfrm>
          <a:custGeom>
            <a:avLst/>
            <a:gdLst/>
            <a:ahLst/>
            <a:cxnLst/>
            <a:rect l="l" t="t" r="r" b="b"/>
            <a:pathLst>
              <a:path w="2889598" h="9323370">
                <a:moveTo>
                  <a:pt x="0" y="0"/>
                </a:moveTo>
                <a:lnTo>
                  <a:pt x="2889598" y="0"/>
                </a:lnTo>
                <a:lnTo>
                  <a:pt x="2889598" y="9323370"/>
                </a:lnTo>
                <a:lnTo>
                  <a:pt x="0" y="932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840" y="0"/>
            <a:ext cx="18312808" cy="11249078"/>
          </a:xfrm>
          <a:custGeom>
            <a:avLst/>
            <a:gdLst/>
            <a:ahLst/>
            <a:cxnLst/>
            <a:rect l="l" t="t" r="r" b="b"/>
            <a:pathLst>
              <a:path w="18312808" h="11249078">
                <a:moveTo>
                  <a:pt x="0" y="0"/>
                </a:moveTo>
                <a:lnTo>
                  <a:pt x="18312808" y="0"/>
                </a:lnTo>
                <a:lnTo>
                  <a:pt x="18312808" y="11249078"/>
                </a:lnTo>
                <a:lnTo>
                  <a:pt x="0" y="11249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52025" y="6338057"/>
            <a:ext cx="7864214" cy="6756416"/>
          </a:xfrm>
          <a:custGeom>
            <a:avLst/>
            <a:gdLst/>
            <a:ahLst/>
            <a:cxnLst/>
            <a:rect l="l" t="t" r="r" b="b"/>
            <a:pathLst>
              <a:path w="7864214" h="6756416">
                <a:moveTo>
                  <a:pt x="0" y="0"/>
                </a:moveTo>
                <a:lnTo>
                  <a:pt x="7864214" y="0"/>
                </a:lnTo>
                <a:lnTo>
                  <a:pt x="7864214" y="6756416"/>
                </a:lnTo>
                <a:lnTo>
                  <a:pt x="0" y="675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848125"/>
            <a:ext cx="152251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Novel Factors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1943" y="2439100"/>
            <a:ext cx="13177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5746" y="5904300"/>
            <a:ext cx="13177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85161" y="2439100"/>
            <a:ext cx="13177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3517" y="5904300"/>
            <a:ext cx="13177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8345" y="2439100"/>
            <a:ext cx="13177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8671" y="3814515"/>
            <a:ext cx="4525950" cy="145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Multilingual voice-based accessibility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76596" y="3814515"/>
            <a:ext cx="5109935" cy="145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Advanced multimodal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0859" y="3669732"/>
            <a:ext cx="4292722" cy="21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AI-driven risk analysis &amp; doctor recommendations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1646" y="7111365"/>
            <a:ext cx="4525950" cy="21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Automated health report structuring &amp; trend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8655" y="7111365"/>
            <a:ext cx="5087474" cy="21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Personalized diet &amp; lifestyle plans based on live health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3873" y="3296457"/>
            <a:ext cx="9901602" cy="230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52"/>
              </a:lnSpc>
            </a:pPr>
            <a:r>
              <a:rPr lang="en-US" sz="1346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93199" y="5594077"/>
            <a:ext cx="9562950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Why is LifeBOT needed?</a:t>
            </a:r>
          </a:p>
        </p:txBody>
      </p:sp>
      <p:sp>
        <p:nvSpPr>
          <p:cNvPr id="4" name="Freeform 4"/>
          <p:cNvSpPr/>
          <p:nvPr/>
        </p:nvSpPr>
        <p:spPr>
          <a:xfrm>
            <a:off x="2" y="6159100"/>
            <a:ext cx="5520672" cy="4127920"/>
          </a:xfrm>
          <a:custGeom>
            <a:avLst/>
            <a:gdLst/>
            <a:ahLst/>
            <a:cxnLst/>
            <a:rect l="l" t="t" r="r" b="b"/>
            <a:pathLst>
              <a:path w="5520672" h="4127920">
                <a:moveTo>
                  <a:pt x="0" y="0"/>
                </a:moveTo>
                <a:lnTo>
                  <a:pt x="5520672" y="0"/>
                </a:lnTo>
                <a:lnTo>
                  <a:pt x="5520672" y="4127920"/>
                </a:lnTo>
                <a:lnTo>
                  <a:pt x="0" y="412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5062543"/>
            <a:ext cx="10180712" cy="9498230"/>
          </a:xfrm>
          <a:custGeom>
            <a:avLst/>
            <a:gdLst/>
            <a:ahLst/>
            <a:cxnLst/>
            <a:rect l="l" t="t" r="r" b="b"/>
            <a:pathLst>
              <a:path w="10180712" h="9498230">
                <a:moveTo>
                  <a:pt x="0" y="0"/>
                </a:moveTo>
                <a:lnTo>
                  <a:pt x="10180712" y="0"/>
                </a:lnTo>
                <a:lnTo>
                  <a:pt x="10180712" y="9498231"/>
                </a:lnTo>
                <a:lnTo>
                  <a:pt x="0" y="9498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94354" y="1079000"/>
            <a:ext cx="2889598" cy="9323370"/>
          </a:xfrm>
          <a:custGeom>
            <a:avLst/>
            <a:gdLst/>
            <a:ahLst/>
            <a:cxnLst/>
            <a:rect l="l" t="t" r="r" b="b"/>
            <a:pathLst>
              <a:path w="2889598" h="9323370">
                <a:moveTo>
                  <a:pt x="0" y="0"/>
                </a:moveTo>
                <a:lnTo>
                  <a:pt x="2889598" y="0"/>
                </a:lnTo>
                <a:lnTo>
                  <a:pt x="2889598" y="9323370"/>
                </a:lnTo>
                <a:lnTo>
                  <a:pt x="0" y="932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9425" y="3532750"/>
            <a:ext cx="1296915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00368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5,000,000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59425" y="5697200"/>
            <a:ext cx="12969150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Deaths occur annually due to poor healthcare access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10794500" y="5717400"/>
            <a:ext cx="8145716" cy="4569644"/>
          </a:xfrm>
          <a:custGeom>
            <a:avLst/>
            <a:gdLst/>
            <a:ahLst/>
            <a:cxnLst/>
            <a:rect l="l" t="t" r="r" b="b"/>
            <a:pathLst>
              <a:path w="8145716" h="4569644">
                <a:moveTo>
                  <a:pt x="0" y="0"/>
                </a:moveTo>
                <a:lnTo>
                  <a:pt x="8145716" y="0"/>
                </a:lnTo>
                <a:lnTo>
                  <a:pt x="8145716" y="4569644"/>
                </a:lnTo>
                <a:lnTo>
                  <a:pt x="0" y="456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38775" y="-95246"/>
            <a:ext cx="9696670" cy="17004613"/>
          </a:xfrm>
          <a:custGeom>
            <a:avLst/>
            <a:gdLst/>
            <a:ahLst/>
            <a:cxnLst/>
            <a:rect l="l" t="t" r="r" b="b"/>
            <a:pathLst>
              <a:path w="9696670" h="17004613">
                <a:moveTo>
                  <a:pt x="0" y="0"/>
                </a:moveTo>
                <a:lnTo>
                  <a:pt x="9696670" y="0"/>
                </a:lnTo>
                <a:lnTo>
                  <a:pt x="9696670" y="17004613"/>
                </a:lnTo>
                <a:lnTo>
                  <a:pt x="0" y="17004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5374650"/>
            <a:ext cx="3117556" cy="4931446"/>
          </a:xfrm>
          <a:custGeom>
            <a:avLst/>
            <a:gdLst/>
            <a:ahLst/>
            <a:cxnLst/>
            <a:rect l="l" t="t" r="r" b="b"/>
            <a:pathLst>
              <a:path w="3117556" h="4931446">
                <a:moveTo>
                  <a:pt x="0" y="0"/>
                </a:moveTo>
                <a:lnTo>
                  <a:pt x="3117556" y="0"/>
                </a:lnTo>
                <a:lnTo>
                  <a:pt x="3117556" y="4931446"/>
                </a:lnTo>
                <a:lnTo>
                  <a:pt x="0" y="493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3825" y="-1286449"/>
            <a:ext cx="3574949" cy="2967718"/>
          </a:xfrm>
          <a:custGeom>
            <a:avLst/>
            <a:gdLst/>
            <a:ahLst/>
            <a:cxnLst/>
            <a:rect l="l" t="t" r="r" b="b"/>
            <a:pathLst>
              <a:path w="3574949" h="2967718">
                <a:moveTo>
                  <a:pt x="0" y="0"/>
                </a:moveTo>
                <a:lnTo>
                  <a:pt x="3574949" y="0"/>
                </a:lnTo>
                <a:lnTo>
                  <a:pt x="3574949" y="2967718"/>
                </a:lnTo>
                <a:lnTo>
                  <a:pt x="0" y="296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71074" y="9231284"/>
            <a:ext cx="6756416" cy="7864214"/>
          </a:xfrm>
          <a:custGeom>
            <a:avLst/>
            <a:gdLst/>
            <a:ahLst/>
            <a:cxnLst/>
            <a:rect l="l" t="t" r="r" b="b"/>
            <a:pathLst>
              <a:path w="6756416" h="7864214">
                <a:moveTo>
                  <a:pt x="0" y="0"/>
                </a:moveTo>
                <a:lnTo>
                  <a:pt x="6756416" y="0"/>
                </a:lnTo>
                <a:lnTo>
                  <a:pt x="6756416" y="7864214"/>
                </a:lnTo>
                <a:lnTo>
                  <a:pt x="0" y="786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7875" y="2362215"/>
            <a:ext cx="8550150" cy="486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9"/>
              </a:lnSpc>
            </a:pPr>
            <a:r>
              <a:rPr lang="en-US" sz="3999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“As a healthcare professional, I observe that managing health effectively is a struggle for countless patients. I strongly believe Life Bot is not just a technological advancement but a much-needed step toward a healthier future for society”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875" y="7465500"/>
            <a:ext cx="7280962" cy="234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—Dr. Harinder Jit Singh Gill     (Fortis Hospital) </a:t>
            </a:r>
          </a:p>
          <a:p>
            <a:pPr algn="ctr">
              <a:lnSpc>
                <a:spcPts val="6072"/>
              </a:lnSpc>
            </a:pPr>
            <a:endParaRPr lang="en-US" sz="4400" b="1">
              <a:solidFill>
                <a:srgbClr val="34252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318619" y="-1278150"/>
            <a:ext cx="7370978" cy="10212015"/>
          </a:xfrm>
          <a:custGeom>
            <a:avLst/>
            <a:gdLst/>
            <a:ahLst/>
            <a:cxnLst/>
            <a:rect l="l" t="t" r="r" b="b"/>
            <a:pathLst>
              <a:path w="7370978" h="10212015">
                <a:moveTo>
                  <a:pt x="0" y="0"/>
                </a:moveTo>
                <a:lnTo>
                  <a:pt x="7370978" y="0"/>
                </a:lnTo>
                <a:lnTo>
                  <a:pt x="7370978" y="10212015"/>
                </a:lnTo>
                <a:lnTo>
                  <a:pt x="0" y="10212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2525" y="3511835"/>
            <a:ext cx="956295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Hardware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6159100"/>
            <a:ext cx="5520672" cy="4127920"/>
          </a:xfrm>
          <a:custGeom>
            <a:avLst/>
            <a:gdLst/>
            <a:ahLst/>
            <a:cxnLst/>
            <a:rect l="l" t="t" r="r" b="b"/>
            <a:pathLst>
              <a:path w="5520672" h="4127920">
                <a:moveTo>
                  <a:pt x="0" y="0"/>
                </a:moveTo>
                <a:lnTo>
                  <a:pt x="5520672" y="0"/>
                </a:lnTo>
                <a:lnTo>
                  <a:pt x="5520672" y="4127920"/>
                </a:lnTo>
                <a:lnTo>
                  <a:pt x="0" y="412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" y="-4973666"/>
            <a:ext cx="10180712" cy="9498230"/>
          </a:xfrm>
          <a:custGeom>
            <a:avLst/>
            <a:gdLst/>
            <a:ahLst/>
            <a:cxnLst/>
            <a:rect l="l" t="t" r="r" b="b"/>
            <a:pathLst>
              <a:path w="10180712" h="9498230">
                <a:moveTo>
                  <a:pt x="0" y="0"/>
                </a:moveTo>
                <a:lnTo>
                  <a:pt x="10180712" y="0"/>
                </a:lnTo>
                <a:lnTo>
                  <a:pt x="10180712" y="9498230"/>
                </a:lnTo>
                <a:lnTo>
                  <a:pt x="0" y="949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94354" y="1079000"/>
            <a:ext cx="2889598" cy="9323370"/>
          </a:xfrm>
          <a:custGeom>
            <a:avLst/>
            <a:gdLst/>
            <a:ahLst/>
            <a:cxnLst/>
            <a:rect l="l" t="t" r="r" b="b"/>
            <a:pathLst>
              <a:path w="2889598" h="9323370">
                <a:moveTo>
                  <a:pt x="0" y="0"/>
                </a:moveTo>
                <a:lnTo>
                  <a:pt x="2889598" y="0"/>
                </a:lnTo>
                <a:lnTo>
                  <a:pt x="2889598" y="9323370"/>
                </a:lnTo>
                <a:lnTo>
                  <a:pt x="0" y="9323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2525" y="5594077"/>
            <a:ext cx="9562950" cy="56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342520"/>
                </a:solidFill>
                <a:latin typeface="Arimo"/>
                <a:ea typeface="Arimo"/>
                <a:cs typeface="Arimo"/>
                <a:sym typeface="Arimo"/>
              </a:rPr>
              <a:t>What Hardware are we using?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83246" cy="9791744"/>
          </a:xfrm>
          <a:custGeom>
            <a:avLst/>
            <a:gdLst/>
            <a:ahLst/>
            <a:cxnLst/>
            <a:rect l="l" t="t" r="r" b="b"/>
            <a:pathLst>
              <a:path w="18383246" h="9791744">
                <a:moveTo>
                  <a:pt x="0" y="0"/>
                </a:moveTo>
                <a:lnTo>
                  <a:pt x="18383246" y="0"/>
                </a:lnTo>
                <a:lnTo>
                  <a:pt x="18383246" y="9791744"/>
                </a:lnTo>
                <a:lnTo>
                  <a:pt x="0" y="9791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7654" y="7545992"/>
            <a:ext cx="9993047" cy="10295344"/>
          </a:xfrm>
          <a:custGeom>
            <a:avLst/>
            <a:gdLst/>
            <a:ahLst/>
            <a:cxnLst/>
            <a:rect l="l" t="t" r="r" b="b"/>
            <a:pathLst>
              <a:path w="9993047" h="10295344">
                <a:moveTo>
                  <a:pt x="0" y="0"/>
                </a:moveTo>
                <a:lnTo>
                  <a:pt x="9993048" y="0"/>
                </a:lnTo>
                <a:lnTo>
                  <a:pt x="9993048" y="10295344"/>
                </a:lnTo>
                <a:lnTo>
                  <a:pt x="0" y="10295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848125"/>
            <a:ext cx="152251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3425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Parameters And Sensors 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359504" y="2164450"/>
          <a:ext cx="15568992" cy="7874319"/>
        </p:xfrm>
        <a:graphic>
          <a:graphicData uri="http://schemas.openxmlformats.org/drawingml/2006/table">
            <a:tbl>
              <a:tblPr/>
              <a:tblGrid>
                <a:gridCol w="517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777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SpO2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MAX30102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Pulse Rate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MAX30102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Arrhythmia Detection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MAX30102 + AD8232 (For ECG)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MLX90614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Stress(Non-Invasive)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GSR + AD8232 (HRV Analysis)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Respiration Rate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FFT on MAX30102 / AD8232 Signal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Blood Pressure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PTT Method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Glucose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CGM Technique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Microcontroller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ESP32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4394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3425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Speaker (For Output)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79"/>
                        </a:lnSpc>
                        <a:defRPr/>
                      </a:pPr>
                      <a:r>
                        <a:rPr lang="en-US" sz="1899">
                          <a:solidFill>
                            <a:srgbClr val="3425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DF Player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42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804</Words>
  <Application>Microsoft Office PowerPoint</Application>
  <PresentationFormat>Custom</PresentationFormat>
  <Paragraphs>124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Arimo Bold</vt:lpstr>
      <vt:lpstr>Times New Roman Bold</vt:lpstr>
      <vt:lpstr>Arimo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Mental Health and Well-being - Health - 10th grade by Slidesgo.pptx</dc:title>
  <cp:lastModifiedBy>Sin Theta</cp:lastModifiedBy>
  <cp:revision>1</cp:revision>
  <dcterms:created xsi:type="dcterms:W3CDTF">2006-08-16T00:00:00Z</dcterms:created>
  <dcterms:modified xsi:type="dcterms:W3CDTF">2025-02-25T20:42:50Z</dcterms:modified>
  <dc:identifier>DAGe68_EJUg</dc:identifier>
</cp:coreProperties>
</file>